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21"/>
    <p:restoredTop sz="94681"/>
  </p:normalViewPr>
  <p:slideViewPr>
    <p:cSldViewPr snapToGrid="0" snapToObjects="1">
      <p:cViewPr varScale="1">
        <p:scale>
          <a:sx n="94" d="100"/>
          <a:sy n="94" d="100"/>
        </p:scale>
        <p:origin x="192" y="6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7/21/24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2" name="Rectangle 1041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The Life and Times of Ceb – Part 1 | EarlyGame">
            <a:extLst>
              <a:ext uri="{FF2B5EF4-FFF2-40B4-BE49-F238E27FC236}">
                <a16:creationId xmlns:a16="http://schemas.microsoft.com/office/drawing/2014/main" id="{36C22F1F-BB7E-3EB3-6B8B-4626D9B2F8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17" r="13506" b="9091"/>
          <a:stretch/>
        </p:blipFill>
        <p:spPr bwMode="auto">
          <a:xfrm>
            <a:off x="2642616" y="10"/>
            <a:ext cx="6501384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44" name="Rectangle 1043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7004404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8485" y="1122363"/>
            <a:ext cx="4390936" cy="3204134"/>
          </a:xfrm>
        </p:spPr>
        <p:txBody>
          <a:bodyPr anchor="b">
            <a:normAutofit/>
          </a:bodyPr>
          <a:lstStyle/>
          <a:p>
            <a:pPr algn="l"/>
            <a:r>
              <a:rPr lang="en-US" sz="4200" dirty="0" err="1">
                <a:solidFill>
                  <a:schemeClr val="bg1"/>
                </a:solidFill>
              </a:rPr>
              <a:t>Ceb's</a:t>
            </a:r>
            <a:r>
              <a:rPr lang="en-US" sz="4200" dirty="0">
                <a:solidFill>
                  <a:schemeClr val="bg1"/>
                </a:solidFill>
              </a:rPr>
              <a:t> Content Plan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8485" y="4872922"/>
            <a:ext cx="3017519" cy="1208141"/>
          </a:xfrm>
        </p:spPr>
        <p:txBody>
          <a:bodyPr>
            <a:normAutofit/>
          </a:bodyPr>
          <a:lstStyle/>
          <a:p>
            <a:pPr algn="l"/>
            <a:r>
              <a:rPr lang="en-US" sz="1700">
                <a:solidFill>
                  <a:schemeClr val="bg1"/>
                </a:solidFill>
              </a:rPr>
              <a:t>By Logan Wright </a:t>
            </a:r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51653" y="434802"/>
            <a:ext cx="146304" cy="52806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60771" y="4546920"/>
            <a:ext cx="298323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6B5E2835-4E47-45B3-9CFE-732FF7B054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Ceb - Liquipedia Dota 2 Wiki">
            <a:extLst>
              <a:ext uri="{FF2B5EF4-FFF2-40B4-BE49-F238E27FC236}">
                <a16:creationId xmlns:a16="http://schemas.microsoft.com/office/drawing/2014/main" id="{7305B7F7-A594-71F7-3570-9A2D3DDE4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36" r="1834" b="-1"/>
          <a:stretch/>
        </p:blipFill>
        <p:spPr bwMode="auto">
          <a:xfrm>
            <a:off x="2432020" y="10"/>
            <a:ext cx="7266925" cy="6857990"/>
          </a:xfrm>
          <a:custGeom>
            <a:avLst/>
            <a:gdLst/>
            <a:ahLst/>
            <a:cxnLst/>
            <a:rect l="l" t="t" r="r" b="b"/>
            <a:pathLst>
              <a:path w="8949307" h="6858000">
                <a:moveTo>
                  <a:pt x="0" y="0"/>
                </a:moveTo>
                <a:lnTo>
                  <a:pt x="8949307" y="0"/>
                </a:lnTo>
                <a:lnTo>
                  <a:pt x="8949307" y="6858000"/>
                </a:lnTo>
                <a:lnTo>
                  <a:pt x="0" y="6858000"/>
                </a:lnTo>
                <a:lnTo>
                  <a:pt x="62983" y="6788730"/>
                </a:lnTo>
                <a:cubicBezTo>
                  <a:pt x="773509" y="5928900"/>
                  <a:pt x="1212979" y="4741056"/>
                  <a:pt x="1212979" y="3429000"/>
                </a:cubicBezTo>
                <a:cubicBezTo>
                  <a:pt x="1212979" y="2116944"/>
                  <a:pt x="773509" y="929100"/>
                  <a:pt x="62983" y="692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 useBgFill="1">
        <p:nvSpPr>
          <p:cNvPr id="2057" name="Freeform: Shape 2056">
            <a:extLst>
              <a:ext uri="{FF2B5EF4-FFF2-40B4-BE49-F238E27FC236}">
                <a16:creationId xmlns:a16="http://schemas.microsoft.com/office/drawing/2014/main" id="{5B45AD5D-AA52-4F7B-9362-576A39AD9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41754" cy="6858000"/>
          </a:xfrm>
          <a:custGeom>
            <a:avLst/>
            <a:gdLst>
              <a:gd name="connsiteX0" fmla="*/ 0 w 4455673"/>
              <a:gd name="connsiteY0" fmla="*/ 0 h 6858000"/>
              <a:gd name="connsiteX1" fmla="*/ 3242695 w 4455673"/>
              <a:gd name="connsiteY1" fmla="*/ 0 h 6858000"/>
              <a:gd name="connsiteX2" fmla="*/ 3305678 w 4455673"/>
              <a:gd name="connsiteY2" fmla="*/ 69271 h 6858000"/>
              <a:gd name="connsiteX3" fmla="*/ 4455673 w 4455673"/>
              <a:gd name="connsiteY3" fmla="*/ 3429000 h 6858000"/>
              <a:gd name="connsiteX4" fmla="*/ 3305678 w 4455673"/>
              <a:gd name="connsiteY4" fmla="*/ 6788730 h 6858000"/>
              <a:gd name="connsiteX5" fmla="*/ 3242695 w 4455673"/>
              <a:gd name="connsiteY5" fmla="*/ 6858000 h 6858000"/>
              <a:gd name="connsiteX6" fmla="*/ 0 w 4455673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55673" h="6858000">
                <a:moveTo>
                  <a:pt x="0" y="0"/>
                </a:moveTo>
                <a:lnTo>
                  <a:pt x="3242695" y="0"/>
                </a:lnTo>
                <a:lnTo>
                  <a:pt x="3305678" y="69271"/>
                </a:lnTo>
                <a:cubicBezTo>
                  <a:pt x="4016204" y="929100"/>
                  <a:pt x="4455673" y="2116944"/>
                  <a:pt x="4455673" y="3429000"/>
                </a:cubicBezTo>
                <a:cubicBezTo>
                  <a:pt x="4455673" y="4741056"/>
                  <a:pt x="4016204" y="5928900"/>
                  <a:pt x="3305678" y="6788730"/>
                </a:cubicBezTo>
                <a:lnTo>
                  <a:pt x="3242695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D5D5D5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059" name="Freeform: Shape 2058">
            <a:extLst>
              <a:ext uri="{FF2B5EF4-FFF2-40B4-BE49-F238E27FC236}">
                <a16:creationId xmlns:a16="http://schemas.microsoft.com/office/drawing/2014/main" id="{AEDD7960-4866-4399-BEF6-DD1431AB4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334896" cy="6858000"/>
          </a:xfrm>
          <a:custGeom>
            <a:avLst/>
            <a:gdLst>
              <a:gd name="connsiteX0" fmla="*/ 0 w 4446529"/>
              <a:gd name="connsiteY0" fmla="*/ 0 h 6858000"/>
              <a:gd name="connsiteX1" fmla="*/ 3233551 w 4446529"/>
              <a:gd name="connsiteY1" fmla="*/ 0 h 6858000"/>
              <a:gd name="connsiteX2" fmla="*/ 3296534 w 4446529"/>
              <a:gd name="connsiteY2" fmla="*/ 69271 h 6858000"/>
              <a:gd name="connsiteX3" fmla="*/ 4446529 w 4446529"/>
              <a:gd name="connsiteY3" fmla="*/ 3429000 h 6858000"/>
              <a:gd name="connsiteX4" fmla="*/ 3296534 w 4446529"/>
              <a:gd name="connsiteY4" fmla="*/ 6788730 h 6858000"/>
              <a:gd name="connsiteX5" fmla="*/ 3233551 w 4446529"/>
              <a:gd name="connsiteY5" fmla="*/ 6858000 h 6858000"/>
              <a:gd name="connsiteX6" fmla="*/ 0 w 444652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46529" h="6858000">
                <a:moveTo>
                  <a:pt x="0" y="0"/>
                </a:moveTo>
                <a:lnTo>
                  <a:pt x="3233551" y="0"/>
                </a:lnTo>
                <a:lnTo>
                  <a:pt x="3296534" y="69271"/>
                </a:lnTo>
                <a:cubicBezTo>
                  <a:pt x="4007060" y="929100"/>
                  <a:pt x="4446529" y="2116944"/>
                  <a:pt x="4446529" y="3429000"/>
                </a:cubicBezTo>
                <a:cubicBezTo>
                  <a:pt x="4446529" y="4741056"/>
                  <a:pt x="4007060" y="5928900"/>
                  <a:pt x="3296534" y="6788730"/>
                </a:cubicBezTo>
                <a:lnTo>
                  <a:pt x="3233551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A476CB-9A44-0676-76E3-3BC4652C3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20" y="1161288"/>
            <a:ext cx="2578608" cy="1125728"/>
          </a:xfrm>
        </p:spPr>
        <p:txBody>
          <a:bodyPr anchor="b">
            <a:normAutofit/>
          </a:bodyPr>
          <a:lstStyle/>
          <a:p>
            <a:r>
              <a:rPr lang="en-US" sz="2400"/>
              <a:t>Ceb</a:t>
            </a:r>
          </a:p>
        </p:txBody>
      </p:sp>
      <p:sp>
        <p:nvSpPr>
          <p:cNvPr id="2061" name="Rectangle 2060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63" name="Rectangle 2062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50317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3F33D9-9451-90C5-1314-EF7A82AF31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8320" y="2718054"/>
            <a:ext cx="2792426" cy="3207258"/>
          </a:xfrm>
        </p:spPr>
        <p:txBody>
          <a:bodyPr anchor="t">
            <a:normAutofit/>
          </a:bodyPr>
          <a:lstStyle/>
          <a:p>
            <a:r>
              <a:rPr lang="en-US" sz="1500" b="1" dirty="0"/>
              <a:t>Full Name:</a:t>
            </a:r>
            <a:r>
              <a:rPr lang="en-US" sz="1500" dirty="0"/>
              <a:t> Sébastien Debs</a:t>
            </a:r>
          </a:p>
          <a:p>
            <a:r>
              <a:rPr lang="en-US" sz="1500" b="1" dirty="0"/>
              <a:t>Alias:</a:t>
            </a:r>
            <a:r>
              <a:rPr lang="en-US" sz="1500" dirty="0"/>
              <a:t> </a:t>
            </a:r>
            <a:r>
              <a:rPr lang="en-US" sz="1500" dirty="0" err="1"/>
              <a:t>Ceb</a:t>
            </a:r>
            <a:endParaRPr lang="en-US" sz="1500" dirty="0"/>
          </a:p>
          <a:p>
            <a:r>
              <a:rPr lang="en-US" sz="1500" b="1" dirty="0"/>
              <a:t>Birthdate:</a:t>
            </a:r>
            <a:r>
              <a:rPr lang="en-US" sz="1500" dirty="0"/>
              <a:t> May 11, 1992</a:t>
            </a:r>
          </a:p>
          <a:p>
            <a:r>
              <a:rPr lang="en-US" sz="1500" b="1" dirty="0"/>
              <a:t>Nationality:</a:t>
            </a:r>
            <a:r>
              <a:rPr lang="en-US" sz="1500" dirty="0"/>
              <a:t> French-Lebanese</a:t>
            </a:r>
          </a:p>
          <a:p>
            <a:r>
              <a:rPr lang="en-US" sz="1500" b="1" dirty="0"/>
              <a:t>Success: </a:t>
            </a:r>
            <a:r>
              <a:rPr lang="en-US" sz="1500" dirty="0"/>
              <a:t>Has won back-to-back TI’s </a:t>
            </a:r>
          </a:p>
          <a:p>
            <a:r>
              <a:rPr lang="en-US" sz="1500" b="1" dirty="0"/>
              <a:t>Team: </a:t>
            </a:r>
            <a:r>
              <a:rPr lang="en-US" sz="1500" dirty="0"/>
              <a:t>OG</a:t>
            </a:r>
          </a:p>
          <a:p>
            <a:r>
              <a:rPr lang="en-US" sz="1500" b="1" dirty="0"/>
              <a:t>Game: </a:t>
            </a:r>
            <a:r>
              <a:rPr lang="en-US" sz="1500" dirty="0"/>
              <a:t>Dota 2</a:t>
            </a:r>
          </a:p>
        </p:txBody>
      </p:sp>
    </p:spTree>
    <p:extLst>
      <p:ext uri="{BB962C8B-B14F-4D97-AF65-F5344CB8AC3E}">
        <p14:creationId xmlns:p14="http://schemas.microsoft.com/office/powerpoint/2010/main" val="17979540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 dirty="0"/>
              <a:t>Instagram Content Strategy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1E4410F-A97C-404F-98C8-FA69A8DC7DA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0991" b="10594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8506" y="4087258"/>
            <a:ext cx="6415493" cy="2569971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Frequency: </a:t>
            </a: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5 post per week</a:t>
            </a:r>
          </a:p>
          <a:p>
            <a:pPr>
              <a:lnSpc>
                <a:spcPct val="90000"/>
              </a:lnSpc>
            </a:pPr>
            <a:endParaRPr lang="en-US" sz="1300" dirty="0"/>
          </a:p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Strategy:</a:t>
            </a:r>
          </a:p>
          <a:p>
            <a:pPr lvl="1">
              <a:lnSpc>
                <a:spcPct val="90000"/>
              </a:lnSpc>
            </a:pP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Post short and long videos of the gameplay</a:t>
            </a:r>
          </a:p>
          <a:p>
            <a:pPr lvl="1">
              <a:lnSpc>
                <a:spcPct val="90000"/>
              </a:lnSpc>
            </a:pP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Tournaments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highlight>
                  <a:srgbClr val="FFFFFF"/>
                </a:highlight>
                <a:latin typeface="__Inter_aaf875"/>
              </a:rPr>
              <a:t>Personal other than Dota 2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highlight>
                  <a:srgbClr val="FFFFFF"/>
                </a:highlight>
                <a:latin typeface="__Inter_aaf875"/>
              </a:rPr>
              <a:t>Game day BTS</a:t>
            </a:r>
            <a:endParaRPr lang="en-US" sz="13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 lvl="1">
              <a:lnSpc>
                <a:spcPct val="90000"/>
              </a:lnSpc>
            </a:pP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short messages and engaging questions and answers.</a:t>
            </a:r>
          </a:p>
          <a:p>
            <a:pPr lvl="1">
              <a:lnSpc>
                <a:spcPct val="90000"/>
              </a:lnSpc>
            </a:pP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Create Reels with fun short videos, creative prompts, and issues of interest.</a:t>
            </a:r>
          </a:p>
          <a:p>
            <a:pPr lvl="1">
              <a:lnSpc>
                <a:spcPct val="90000"/>
              </a:lnSpc>
            </a:pPr>
            <a:endParaRPr lang="en-US" sz="1300" dirty="0"/>
          </a:p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Rationale: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highlight>
                  <a:srgbClr val="FFFFFF"/>
                </a:highlight>
                <a:latin typeface="__Inter_aaf875"/>
              </a:rPr>
              <a:t>S</a:t>
            </a: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haring bits of information in the form of pictures and videos through images. This platform make it easier for </a:t>
            </a:r>
            <a:r>
              <a:rPr lang="en-US" sz="1300" b="0" i="0" dirty="0" err="1">
                <a:effectLst/>
                <a:highlight>
                  <a:srgbClr val="FFFFFF"/>
                </a:highlight>
                <a:latin typeface="__Inter_aaf875"/>
              </a:rPr>
              <a:t>Ceb</a:t>
            </a: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 to share parts of him to get fans feel like they personally know him.</a:t>
            </a:r>
            <a:endParaRPr lang="en-US" sz="13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050" y="1128094"/>
            <a:ext cx="2575635" cy="1415270"/>
          </a:xfrm>
        </p:spPr>
        <p:txBody>
          <a:bodyPr anchor="t">
            <a:normAutofit/>
          </a:bodyPr>
          <a:lstStyle/>
          <a:p>
            <a:r>
              <a:rPr lang="en-US" sz="2800"/>
              <a:t>Twitter Content Strategy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ED7575E-88D2-B771-681D-46A7E55415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82342" cy="6858000"/>
          </a:xfrm>
          <a:prstGeom prst="rect">
            <a:avLst/>
          </a:prstGeom>
          <a:solidFill>
            <a:schemeClr val="bg1">
              <a:lumMod val="95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video game&#10;&#10;Description automatically generated">
            <a:extLst>
              <a:ext uri="{FF2B5EF4-FFF2-40B4-BE49-F238E27FC236}">
                <a16:creationId xmlns:a16="http://schemas.microsoft.com/office/drawing/2014/main" id="{AD0A58D0-201D-B06B-B6F9-3851366CA7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482"/>
            <a:ext cx="5682342" cy="3773382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49EDD1B-F94D-B4E6-ACAA-566B9A26FD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49542" y="871146"/>
            <a:ext cx="552704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82342" y="2543364"/>
            <a:ext cx="3461658" cy="3599019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1200" b="1" i="0" dirty="0">
                <a:effectLst/>
                <a:latin typeface="__Inter_aaf875"/>
              </a:rPr>
              <a:t>Frequency: </a:t>
            </a:r>
            <a:r>
              <a:rPr lang="en-US" sz="1200" b="0" i="0" dirty="0">
                <a:effectLst/>
                <a:latin typeface="__Inter_aaf875"/>
              </a:rPr>
              <a:t>7 posts per week.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  <a:p>
            <a:pPr>
              <a:lnSpc>
                <a:spcPct val="90000"/>
              </a:lnSpc>
            </a:pPr>
            <a:r>
              <a:rPr lang="en-US" sz="1200" b="1" i="0" dirty="0">
                <a:effectLst/>
                <a:highlight>
                  <a:srgbClr val="FFFFFF"/>
                </a:highlight>
                <a:latin typeface="__Inter_aaf875"/>
              </a:rPr>
              <a:t>Strategy: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Give running comments and photos during tournaments, matches, and practices.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Directly ask fans for their opinion on polls or respond to fan questions and retweets of fan-created content.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Discuss the general information about the esports industry and the strategies of the OG team.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Discuss </a:t>
            </a:r>
            <a:r>
              <a:rPr lang="en-US" sz="1200" dirty="0">
                <a:highlight>
                  <a:srgbClr val="FFFFFF"/>
                </a:highlight>
                <a:latin typeface="__Inter_aaf875"/>
              </a:rPr>
              <a:t>OG team plan </a:t>
            </a:r>
            <a:endParaRPr lang="en-US" sz="12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Have a social media rep. post on twitter</a:t>
            </a: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Last post, last March 2023</a:t>
            </a:r>
            <a:br>
              <a:rPr lang="en-US" sz="1200" dirty="0"/>
            </a:br>
            <a:br>
              <a:rPr lang="en-US" sz="1200" dirty="0"/>
            </a:br>
            <a:endParaRPr lang="en-US" sz="1200" dirty="0"/>
          </a:p>
          <a:p>
            <a:pPr>
              <a:lnSpc>
                <a:spcPct val="90000"/>
              </a:lnSpc>
            </a:pPr>
            <a:r>
              <a:rPr lang="en-US" sz="1200" b="1" i="0" dirty="0">
                <a:effectLst/>
                <a:highlight>
                  <a:srgbClr val="FFFFFF"/>
                </a:highlight>
                <a:latin typeface="__Inter_aaf875"/>
              </a:rPr>
              <a:t>Rationale:</a:t>
            </a: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E</a:t>
            </a: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nables an immediate and fast response, which is convenient when responding to the esports/Dota community.</a:t>
            </a:r>
            <a:endParaRPr lang="en-US" sz="1200" dirty="0"/>
          </a:p>
        </p:txBody>
      </p:sp>
      <p:pic>
        <p:nvPicPr>
          <p:cNvPr id="15" name="Picture 14" descr="A screenshot of a video&#10;&#10;Description automatically generated">
            <a:extLst>
              <a:ext uri="{FF2B5EF4-FFF2-40B4-BE49-F238E27FC236}">
                <a16:creationId xmlns:a16="http://schemas.microsoft.com/office/drawing/2014/main" id="{67855961-0240-3286-A7B3-849E1DD3AB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073" y="3707900"/>
            <a:ext cx="5687415" cy="31501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2679492-7988-4050-9056-54244445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9068" y="501651"/>
            <a:ext cx="3296505" cy="1716255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800"/>
              <a:t>Facebook Content Strategy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091B163-7D61-4891-ABCF-5C13D9C418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334933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DFEFC468-DDF9-A183-8CCC-4B55307BC8F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8373" b="-3"/>
          <a:stretch/>
        </p:blipFill>
        <p:spPr>
          <a:xfrm>
            <a:off x="55265" y="501651"/>
            <a:ext cx="4224403" cy="5854698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1" y="2645922"/>
            <a:ext cx="4117614" cy="3710427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Frequency: </a:t>
            </a:r>
            <a:r>
              <a:rPr lang="en-US" sz="1300" b="0" i="0" dirty="0">
                <a:effectLst/>
                <a:highlight>
                  <a:srgbClr val="FFFFFF"/>
                </a:highlight>
                <a:latin typeface="__Inter_aaf875"/>
              </a:rPr>
              <a:t>1 posts per week.</a:t>
            </a:r>
          </a:p>
          <a:p>
            <a:pPr>
              <a:lnSpc>
                <a:spcPct val="90000"/>
              </a:lnSpc>
            </a:pPr>
            <a:endParaRPr lang="en-US" sz="1300" dirty="0"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endParaRPr lang="en-US" sz="13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Strategy: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Inform the viewers about the next tournaments, matches, and news of the teams.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Use it for posting longer pieces </a:t>
            </a: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Give new players advice 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Host contests for fans and give aways</a:t>
            </a: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Use Facebook Live</a:t>
            </a:r>
          </a:p>
          <a:p>
            <a:pPr lvl="1">
              <a:lnSpc>
                <a:spcPct val="90000"/>
              </a:lnSpc>
            </a:pPr>
            <a:r>
              <a:rPr lang="en-US" sz="1200" dirty="0">
                <a:highlight>
                  <a:srgbClr val="FFFFFF"/>
                </a:highlight>
                <a:latin typeface="__Inter_aaf875"/>
              </a:rPr>
              <a:t>Create a Facebook page </a:t>
            </a:r>
            <a:endParaRPr lang="en-US" sz="1300" dirty="0"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endParaRPr lang="en-US" sz="13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r>
              <a:rPr lang="en-US" sz="1300" b="1" i="0" dirty="0">
                <a:effectLst/>
                <a:highlight>
                  <a:srgbClr val="FFFFFF"/>
                </a:highlight>
                <a:latin typeface="__Inter_aaf875"/>
              </a:rPr>
              <a:t>Rationale:</a:t>
            </a:r>
          </a:p>
          <a:p>
            <a:pPr lvl="1">
              <a:lnSpc>
                <a:spcPct val="90000"/>
              </a:lnSpc>
            </a:pPr>
            <a:r>
              <a:rPr lang="en-US" sz="1200" b="0" i="0" dirty="0">
                <a:effectLst/>
                <a:highlight>
                  <a:srgbClr val="FFFFFF"/>
                </a:highlight>
                <a:latin typeface="__Inter_aaf875"/>
              </a:rPr>
              <a:t>statuses and events and assist in creating a Fan base through specific content.</a:t>
            </a:r>
            <a:endParaRPr lang="en-US" sz="1200" dirty="0">
              <a:solidFill>
                <a:schemeClr val="tx1">
                  <a:alpha val="80000"/>
                </a:schemeClr>
              </a:solidFill>
            </a:endParaRPr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C49DA8F6-BCC1-4447-B54C-57856834B9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89621" y="3610394"/>
            <a:ext cx="0" cy="3238728"/>
          </a:xfrm>
          <a:prstGeom prst="line">
            <a:avLst/>
          </a:prstGeom>
          <a:ln w="25400" cap="sq"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0759" y="3752849"/>
            <a:ext cx="2468166" cy="2452687"/>
          </a:xfrm>
        </p:spPr>
        <p:txBody>
          <a:bodyPr anchor="ctr">
            <a:normAutofit/>
          </a:bodyPr>
          <a:lstStyle/>
          <a:p>
            <a:r>
              <a:rPr lang="en-US" sz="3100"/>
              <a:t>TikTok Content Strategy</a:t>
            </a:r>
          </a:p>
        </p:txBody>
      </p:sp>
      <p:pic>
        <p:nvPicPr>
          <p:cNvPr id="5" name="Picture 4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4E1E7D6E-A759-7374-1094-95AE58197D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10814"/>
          <a:stretch/>
        </p:blipFill>
        <p:spPr>
          <a:xfrm>
            <a:off x="20" y="10"/>
            <a:ext cx="9143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67986" y="3752850"/>
            <a:ext cx="5614060" cy="2452687"/>
          </a:xfrm>
        </p:spPr>
        <p:txBody>
          <a:bodyPr anchor="ctr"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Frequency: 2 posts </a:t>
            </a:r>
          </a:p>
          <a:p>
            <a:pPr>
              <a:lnSpc>
                <a:spcPct val="90000"/>
              </a:lnSpc>
            </a:pPr>
            <a:endParaRPr lang="en-US" sz="14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Strategy:</a:t>
            </a:r>
          </a:p>
          <a:p>
            <a:pPr lvl="1"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Post short, amusing, and thrilling videos which can include hangout sessions, game sessions, and challenges</a:t>
            </a:r>
          </a:p>
          <a:p>
            <a:pPr lvl="1"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Join trends with other esports player</a:t>
            </a:r>
          </a:p>
          <a:p>
            <a:pPr lvl="1"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Create a TikTok associated with OG team </a:t>
            </a:r>
          </a:p>
          <a:p>
            <a:pPr>
              <a:lnSpc>
                <a:spcPct val="90000"/>
              </a:lnSpc>
            </a:pPr>
            <a:endParaRPr lang="en-US" sz="1400" b="0" i="0" dirty="0">
              <a:effectLst/>
              <a:highlight>
                <a:srgbClr val="FFFFFF"/>
              </a:highlight>
              <a:latin typeface="__Inter_aaf875"/>
            </a:endParaRPr>
          </a:p>
          <a:p>
            <a:pPr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Rationale:</a:t>
            </a:r>
          </a:p>
          <a:p>
            <a:pPr lvl="1">
              <a:lnSpc>
                <a:spcPct val="90000"/>
              </a:lnSpc>
            </a:pPr>
            <a:r>
              <a:rPr lang="en-US" sz="1400" b="0" i="0" dirty="0">
                <a:effectLst/>
                <a:highlight>
                  <a:srgbClr val="FFFFFF"/>
                </a:highlight>
                <a:latin typeface="__Inter_aaf875"/>
              </a:rPr>
              <a:t>short videos are ideal for targeting young audiences and producing viral content.</a:t>
            </a:r>
            <a:endParaRPr lang="en-US" sz="14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Slide Background">
            <a:extLst>
              <a:ext uri="{FF2B5EF4-FFF2-40B4-BE49-F238E27FC236}">
                <a16:creationId xmlns:a16="http://schemas.microsoft.com/office/drawing/2014/main" id="{9E6671AF-110C-4E4D-BEB4-1323A3136D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22" y="276634"/>
            <a:ext cx="3666893" cy="2121408"/>
          </a:xfrm>
        </p:spPr>
        <p:txBody>
          <a:bodyPr anchor="ctr">
            <a:normAutofit/>
          </a:bodyPr>
          <a:lstStyle/>
          <a:p>
            <a:r>
              <a:rPr lang="en-US" sz="3500" dirty="0"/>
              <a:t>YouTube Content Strategy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58448" y="148727"/>
            <a:ext cx="5585551" cy="2499617"/>
          </a:xfrm>
        </p:spPr>
        <p:txBody>
          <a:bodyPr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1300" b="1" dirty="0"/>
              <a:t>Frequency: </a:t>
            </a:r>
            <a:r>
              <a:rPr lang="en-US" sz="1300" dirty="0"/>
              <a:t>2 posts per week</a:t>
            </a:r>
          </a:p>
          <a:p>
            <a:pPr>
              <a:lnSpc>
                <a:spcPct val="90000"/>
              </a:lnSpc>
            </a:pPr>
            <a:endParaRPr lang="en-US" sz="1300" dirty="0"/>
          </a:p>
          <a:p>
            <a:pPr>
              <a:lnSpc>
                <a:spcPct val="90000"/>
              </a:lnSpc>
            </a:pPr>
            <a:r>
              <a:rPr lang="en-US" sz="1300" b="1" dirty="0"/>
              <a:t>Strategy: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Upload long-form content such as match highlights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gaming tutorials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Vlogs on game day 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Personal Vlogs 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Create series-based content like weekly recaps, Q&amp;A sessions, and behind-the-scenes videos.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Post more often</a:t>
            </a:r>
          </a:p>
          <a:p>
            <a:pPr>
              <a:lnSpc>
                <a:spcPct val="90000"/>
              </a:lnSpc>
            </a:pPr>
            <a:r>
              <a:rPr lang="en-US" sz="1300" b="1" dirty="0"/>
              <a:t>Rationale:</a:t>
            </a:r>
          </a:p>
          <a:p>
            <a:pPr lvl="1">
              <a:lnSpc>
                <a:spcPct val="90000"/>
              </a:lnSpc>
            </a:pPr>
            <a:r>
              <a:rPr lang="en-US" sz="1300" dirty="0"/>
              <a:t>ideal for in-depth, high-quality video content, allowing </a:t>
            </a:r>
            <a:r>
              <a:rPr lang="en-US" sz="1300" dirty="0" err="1"/>
              <a:t>Ceb</a:t>
            </a:r>
            <a:r>
              <a:rPr lang="en-US" sz="1300" dirty="0"/>
              <a:t> to build a comprehensive video library and attract dedicated viewers.</a:t>
            </a:r>
          </a:p>
        </p:txBody>
      </p:sp>
      <p:pic>
        <p:nvPicPr>
          <p:cNvPr id="6" name="Picture 5" descr="A screenshot of a video game&#10;&#10;Description automatically generated">
            <a:extLst>
              <a:ext uri="{FF2B5EF4-FFF2-40B4-BE49-F238E27FC236}">
                <a16:creationId xmlns:a16="http://schemas.microsoft.com/office/drawing/2014/main" id="{C573BDF2-0DDE-B6CD-C133-3D74D9A1EC0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1110" b="-2"/>
          <a:stretch/>
        </p:blipFill>
        <p:spPr>
          <a:xfrm>
            <a:off x="20" y="2898647"/>
            <a:ext cx="9143979" cy="3959353"/>
          </a:xfrm>
          <a:prstGeom prst="rect">
            <a:avLst/>
          </a:prstGeom>
          <a:effectLst>
            <a:innerShdw blurRad="190500" dist="127000" dir="16200000">
              <a:prstClr val="black">
                <a:alpha val="19000"/>
              </a:prstClr>
            </a:inn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5" name="Rectangle 411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100" name="Picture 4" descr="OG offlaner Ceb, two-time Dota 2 TI champion, retires">
            <a:extLst>
              <a:ext uri="{FF2B5EF4-FFF2-40B4-BE49-F238E27FC236}">
                <a16:creationId xmlns:a16="http://schemas.microsoft.com/office/drawing/2014/main" id="{58422688-5168-087F-2BE5-B9E1C1C694A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9" r="16146" b="-1"/>
          <a:stretch/>
        </p:blipFill>
        <p:spPr bwMode="auto">
          <a:xfrm>
            <a:off x="20" y="1282"/>
            <a:ext cx="9143980" cy="6856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422</Words>
  <Application>Microsoft Macintosh PowerPoint</Application>
  <PresentationFormat>On-screen Show (4:3)</PresentationFormat>
  <Paragraphs>70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__Inter_aaf875</vt:lpstr>
      <vt:lpstr>Arial</vt:lpstr>
      <vt:lpstr>Calibri</vt:lpstr>
      <vt:lpstr>Office Theme</vt:lpstr>
      <vt:lpstr>Ceb's Content Plan</vt:lpstr>
      <vt:lpstr>Ceb</vt:lpstr>
      <vt:lpstr>Instagram Content Strategy</vt:lpstr>
      <vt:lpstr>Twitter Content Strategy</vt:lpstr>
      <vt:lpstr>Facebook Content Strategy</vt:lpstr>
      <vt:lpstr>TikTok Content Strategy</vt:lpstr>
      <vt:lpstr>YouTube Content Strategy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Logan Wright</cp:lastModifiedBy>
  <cp:revision>4</cp:revision>
  <dcterms:created xsi:type="dcterms:W3CDTF">2013-01-27T09:14:16Z</dcterms:created>
  <dcterms:modified xsi:type="dcterms:W3CDTF">2024-07-21T19:27:41Z</dcterms:modified>
  <cp:category/>
</cp:coreProperties>
</file>

<file path=docProps/thumbnail.jpeg>
</file>